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7" r:id="rId2"/>
    <p:sldId id="258" r:id="rId3"/>
    <p:sldId id="259" r:id="rId4"/>
    <p:sldId id="276" r:id="rId5"/>
    <p:sldId id="261" r:id="rId6"/>
    <p:sldId id="264" r:id="rId7"/>
    <p:sldId id="267" r:id="rId8"/>
    <p:sldId id="274" r:id="rId9"/>
    <p:sldId id="270" r:id="rId10"/>
    <p:sldId id="271" r:id="rId11"/>
    <p:sldId id="273" r:id="rId12"/>
    <p:sldId id="272" r:id="rId13"/>
    <p:sldId id="27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25E2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04"/>
    <p:restoredTop sz="73745"/>
  </p:normalViewPr>
  <p:slideViewPr>
    <p:cSldViewPr snapToGrid="0">
      <p:cViewPr varScale="1">
        <p:scale>
          <a:sx n="84" d="100"/>
          <a:sy n="84" d="100"/>
        </p:scale>
        <p:origin x="4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dd3c1983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dd3c1983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Segmentation by tier would give insight into a product pricing strategy → inform decision making on how to price base product and maximize ROI based on incentives offered at each level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df5b668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df5b668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Kicktraq</a:t>
            </a:r>
            <a:r>
              <a:rPr lang="en-US" dirty="0"/>
              <a:t> = Wikipedia of Kickstarter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df5b668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df5b668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df5b668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df5b668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605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d3c198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dd3c198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A crowdfunding site where people host profiles of creative projects and users can support those projects with a monetary donation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endParaRPr lang="en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Known as a home for independent creators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Different tiers of support offered. Users can decide which tier they would like to support and donate their funds to the project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dd3c198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dd3c198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  <a:tabLst/>
              <a:defRPr/>
            </a:pPr>
            <a:r>
              <a:rPr lang="en" dirty="0"/>
              <a:t>$4.7 billion total dollars pledged; high variability between projects (either win big or lose hard)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endParaRPr lang="en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Across all Kickstarter projects, a little under 32% are successful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endParaRPr lang="en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Costs:</a:t>
            </a: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Product prototypes and production</a:t>
            </a: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Marketing assets </a:t>
            </a:r>
            <a:r>
              <a:rPr lang="en" dirty="0">
                <a:sym typeface="Wingdings" pitchFamily="2" charset="2"/>
              </a:rPr>
              <a:t> campaign videos, high-quality images</a:t>
            </a:r>
            <a:endParaRPr lang="en"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Marketing and advertising</a:t>
            </a: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Campaigns are active on average for 30 days</a:t>
            </a: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Platform fees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Considering the costs, creators don’t know how to estimate their ROI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endParaRPr lang="en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dirty="0"/>
              <a:t>Predicting funding amount will help to better inform creators on what they can expect and time their crowd-funding efforts until they’ve gained more traction and/or capital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dd3c198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dd3c198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-US" dirty="0"/>
              <a:t>Hone in on the effects of the platform itself as a baseline, then factor in a measure of social media and it’s effect on the prediction of funding success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endParaRPr lang="en-US" dirty="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-US" dirty="0"/>
              <a:t>Large dataset of 150K unique projects </a:t>
            </a: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-US" dirty="0"/>
              <a:t>All categories </a:t>
            </a:r>
            <a:r>
              <a:rPr lang="en-US" dirty="0">
                <a:sym typeface="Wingdings" pitchFamily="2" charset="2"/>
              </a:rPr>
              <a:t> fashion, arts, music, design, games</a:t>
            </a:r>
            <a:endParaRPr lang="en-US" dirty="0"/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-US" dirty="0"/>
              <a:t>Analyze only Kickstarter metrics; what factors on-platform effect chances of success</a:t>
            </a: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-US" dirty="0"/>
              <a:t>Smaller set of highly variable data (technology)</a:t>
            </a: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-US" dirty="0"/>
              <a:t>Will explain later why only tech projects (other than the fact that they have the lowest success rate)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6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df5b668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df5b668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dirty="0"/>
              <a:t>About 150,000 unique projects hosted on the site from 2009 to Dec 2019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dd3c1983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dd3c1983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  <a:tabLst/>
              <a:defRPr/>
            </a:pPr>
            <a:r>
              <a:rPr lang="en" dirty="0">
                <a:sym typeface="Wingdings" pitchFamily="2" charset="2"/>
              </a:rPr>
              <a:t>I can say with 95% confidence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  <a:tabLst/>
              <a:defRPr/>
            </a:pPr>
            <a:endParaRPr lang="en-US" dirty="0">
              <a:sym typeface="Wingdings" pitchFamily="2" charset="2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  <a:tabLst/>
              <a:defRPr/>
            </a:pPr>
            <a:r>
              <a:rPr lang="en-US" dirty="0">
                <a:sym typeface="Wingdings" pitchFamily="2" charset="2"/>
              </a:rPr>
              <a:t>The model was able to explain about 55% of the variability in funding amount (R</a:t>
            </a:r>
            <a:r>
              <a:rPr lang="en" dirty="0">
                <a:sym typeface="Wingdings" pitchFamily="2" charset="2"/>
              </a:rPr>
              <a:t>^2 = 0.546)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  <a:tabLst/>
              <a:defRPr/>
            </a:pPr>
            <a:endParaRPr lang="en" dirty="0">
              <a:sym typeface="Wingdings" pitchFamily="2" charset="2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  <a:tabLst/>
              <a:defRPr/>
            </a:pPr>
            <a:r>
              <a:rPr lang="en" b="1" dirty="0">
                <a:sym typeface="Wingdings" pitchFamily="2" charset="2"/>
              </a:rPr>
              <a:t>Seasonality and project goal tell me that backer support is more reliant on the product and marketing rather than variations in platform/user behavior</a:t>
            </a:r>
          </a:p>
          <a:p>
            <a:pPr marL="914400" marR="0" lvl="1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  <a:tabLst/>
              <a:defRPr/>
            </a:pPr>
            <a:r>
              <a:rPr lang="en" b="1" dirty="0">
                <a:solidFill>
                  <a:srgbClr val="FF0000"/>
                </a:solidFill>
                <a:sym typeface="Wingdings" pitchFamily="2" charset="2"/>
              </a:rPr>
              <a:t>USER INTENT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Potential overfitting </a:t>
            </a:r>
            <a:r>
              <a:rPr lang="en" dirty="0">
                <a:sym typeface="Wingdings" pitchFamily="2" charset="2"/>
              </a:rPr>
              <a:t> extreme outliers in the data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lang="en" dirty="0">
              <a:sym typeface="Wingdings" pitchFamily="2" charset="2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  <a:tabLst/>
              <a:defRPr/>
            </a:pPr>
            <a:r>
              <a:rPr lang="en-US" sz="1100" dirty="0">
                <a:solidFill>
                  <a:srgbClr val="595959"/>
                </a:solidFill>
              </a:rPr>
              <a:t>Interesting that games did as well considering the high overall funding amount → this is due to high variance in projects (either wildly successful or gigantic flops)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df5b6686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df5b6686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Hosted on the site → so this ranges from projects launched in April 2009 up until December 2019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 calculated monthly backers gained and monthly pledge amounts using the total counts at in the monthly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 calculated monthly followers gained and monthly growth rates (%) using the monthly total follower counts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dd3c1983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dd3c1983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Potential overfitting </a:t>
            </a:r>
            <a:r>
              <a:rPr lang="en" dirty="0">
                <a:sym typeface="Wingdings" pitchFamily="2" charset="2"/>
              </a:rPr>
              <a:t> extreme outliers in the data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>
                <a:sym typeface="Wingdings" pitchFamily="2" charset="2"/>
              </a:rPr>
              <a:t>Clustering of residuals at the center is a good sign. Not exactly random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lang="en" dirty="0">
              <a:sym typeface="Wingdings" pitchFamily="2" charset="2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>
                <a:sym typeface="Wingdings" pitchFamily="2" charset="2"/>
              </a:rPr>
              <a:t>R^2 = 0.575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78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dd3c1983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dd3c1983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Little platform factors, more dependent on user behavior and motivations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This is why marketing and prediction of external factors is of the utmost importance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Expanding this to more categories may produce different results as far as “weight” of each social platform included (ex: games and Twitch)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1.sv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</a:rPr>
              <a:t>Can Social Media Explain Kickstarter Success?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 Brooks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b="1" dirty="0"/>
              <a:t>Time series analysis (ARIMA)</a:t>
            </a:r>
            <a:endParaRPr sz="2000"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Monthly backers and funding amounts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Monthly social data across platforms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Follower growth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“Social reach” → content views &amp; engagements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2000" b="1" dirty="0"/>
              <a:t>Segmentation by support tier → pricing + backers</a:t>
            </a:r>
            <a:endParaRPr sz="2000" b="1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2000" b="1" dirty="0"/>
              <a:t>Larger sample to model social impact</a:t>
            </a:r>
            <a:endParaRPr sz="2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BE4AAB-4FFA-464E-A36D-AB1DEFD9D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8209"/>
            <a:ext cx="3999900" cy="4350666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2800" u="sng" dirty="0"/>
              <a:t>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45D03-2507-A54F-BF44-D164E7BF63A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218209"/>
            <a:ext cx="3999900" cy="4350666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2800" u="sng" dirty="0"/>
              <a:t>Resources</a:t>
            </a:r>
          </a:p>
        </p:txBody>
      </p:sp>
      <p:pic>
        <p:nvPicPr>
          <p:cNvPr id="6" name="Google Shape;69;p15">
            <a:extLst>
              <a:ext uri="{FF2B5EF4-FFF2-40B4-BE49-F238E27FC236}">
                <a16:creationId xmlns:a16="http://schemas.microsoft.com/office/drawing/2014/main" id="{1256EA68-7B97-1E42-AAAB-F7D4A69786A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955" y="1219432"/>
            <a:ext cx="2964789" cy="39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flower&#10;&#10;Description automatically generated">
            <a:extLst>
              <a:ext uri="{FF2B5EF4-FFF2-40B4-BE49-F238E27FC236}">
                <a16:creationId xmlns:a16="http://schemas.microsoft.com/office/drawing/2014/main" id="{04A57E33-E08A-6E49-9644-1BE5E0180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94" t="32802" r="20806" b="29937"/>
          <a:stretch/>
        </p:blipFill>
        <p:spPr>
          <a:xfrm>
            <a:off x="5440930" y="1778063"/>
            <a:ext cx="2782838" cy="952024"/>
          </a:xfrm>
          <a:prstGeom prst="rect">
            <a:avLst/>
          </a:prstGeom>
        </p:spPr>
      </p:pic>
      <p:pic>
        <p:nvPicPr>
          <p:cNvPr id="8" name="Picture 7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2B7AAC3A-D586-974A-8E52-88C8B0F38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270" y="2751474"/>
            <a:ext cx="2422157" cy="11387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0C761ED-6F4F-C944-8F05-ADD11F51E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0738" y="1184655"/>
            <a:ext cx="2386250" cy="572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793F19-7770-FE42-B0AF-E68FA8DF4265}"/>
              </a:ext>
            </a:extLst>
          </p:cNvPr>
          <p:cNvCxnSpPr>
            <a:cxnSpLocks/>
          </p:cNvCxnSpPr>
          <p:nvPr/>
        </p:nvCxnSpPr>
        <p:spPr>
          <a:xfrm flipV="1">
            <a:off x="4572000" y="218209"/>
            <a:ext cx="0" cy="4725266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CE5E2A8-F516-634E-A4FA-D8FEDC2E2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411" y="1817250"/>
            <a:ext cx="1279642" cy="1279642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A9B6F8F-ACBA-E847-9C23-355A823C6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983" y="970108"/>
            <a:ext cx="705587" cy="705587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05B95ED-38A2-774A-8F24-833B7A3C71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7101" y="4073623"/>
            <a:ext cx="1584499" cy="85166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2E62C11-2095-E64F-BE26-A92334F214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4340" y="4223652"/>
            <a:ext cx="2117310" cy="345223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B1AEF6F5-000F-5A4C-9BE6-2172C8AC98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8521" y="2547487"/>
            <a:ext cx="1980385" cy="851668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58CFEC4E-B057-EB43-AD69-8D90A2E552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4771" y="3415042"/>
            <a:ext cx="602755" cy="602755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2FFA042-7F9E-3C4D-B0B5-16FCC935DC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950" y="3259696"/>
            <a:ext cx="1660571" cy="400576"/>
          </a:xfrm>
          <a:prstGeom prst="rect">
            <a:avLst/>
          </a:prstGeom>
        </p:spPr>
      </p:pic>
      <p:pic>
        <p:nvPicPr>
          <p:cNvPr id="33" name="Picture 3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DC07328-6647-2346-A373-0FEFB8D058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36380" y="1947080"/>
            <a:ext cx="1581442" cy="624670"/>
          </a:xfrm>
          <a:prstGeom prst="rect">
            <a:avLst/>
          </a:prstGeom>
        </p:spPr>
      </p:pic>
      <p:pic>
        <p:nvPicPr>
          <p:cNvPr id="38" name="Picture 3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AE888E6-BA9C-6E42-8EC5-5AADCF01EE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14644" y="3802995"/>
            <a:ext cx="2835408" cy="8449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D72E99-017D-3347-8011-B03E2D05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880F8B-E99E-C844-92A0-DBC493632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00" y="1538246"/>
            <a:ext cx="3769597" cy="3299202"/>
          </a:xfrm>
          <a:prstGeom prst="rect">
            <a:avLst/>
          </a:prstGeom>
        </p:spPr>
      </p:pic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BB531-6CA3-404F-8F40-2FBF68B25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538246"/>
            <a:ext cx="4266968" cy="329920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3F73DFE-AC18-A04D-A6A1-9C31E0BD7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1306"/>
            <a:ext cx="3999900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sz="2000" u="sng" dirty="0"/>
              <a:t>Model 1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6066FCE-BAD5-CB40-9042-BDE04A63E000}"/>
              </a:ext>
            </a:extLst>
          </p:cNvPr>
          <p:cNvSpPr txBox="1">
            <a:spLocks/>
          </p:cNvSpPr>
          <p:nvPr/>
        </p:nvSpPr>
        <p:spPr>
          <a:xfrm>
            <a:off x="4832400" y="1017725"/>
            <a:ext cx="3999900" cy="341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None/>
            </a:pPr>
            <a:r>
              <a:rPr lang="en-US" sz="2000" u="sng" dirty="0">
                <a:solidFill>
                  <a:srgbClr val="595959"/>
                </a:solidFill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344127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Kickstarter?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>
              <a:spcAft>
                <a:spcPts val="12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b="1" dirty="0"/>
              <a:t>Crowdfunding</a:t>
            </a:r>
            <a:endParaRPr lang="en-US" sz="2000" dirty="0"/>
          </a:p>
          <a:p>
            <a:pPr indent="-342900">
              <a:spcAft>
                <a:spcPts val="120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2000" dirty="0"/>
              <a:t>Creative projects </a:t>
            </a:r>
          </a:p>
          <a:p>
            <a:pPr indent="-342900">
              <a:spcAft>
                <a:spcPts val="120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2000" dirty="0"/>
              <a:t>Individual creators and small brands</a:t>
            </a:r>
            <a:endParaRPr sz="2000" dirty="0"/>
          </a:p>
          <a:p>
            <a:pPr marL="457200" lvl="0" indent="-342900" algn="l" rtl="0"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2000" dirty="0"/>
              <a:t>Different tiers of support </a:t>
            </a:r>
            <a:endParaRPr sz="2000" dirty="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587" y="1192900"/>
            <a:ext cx="4317525" cy="28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49" y="923875"/>
            <a:ext cx="4572001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0A426E-7C7B-A24C-9A69-D108B8420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32025"/>
            <a:ext cx="8520600" cy="3899455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ECDF08-DF17-804C-B347-3E68C745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32025"/>
            <a:ext cx="8520600" cy="3899454"/>
          </a:xfrm>
          <a:prstGeom prst="rect">
            <a:avLst/>
          </a:prstGeom>
        </p:spPr>
      </p:pic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Approach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9D8822-1E7C-F64C-9C15-B9AB2C216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38246"/>
            <a:ext cx="3999900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sz="2000" u="sng" dirty="0"/>
              <a:t>Model 1</a:t>
            </a:r>
          </a:p>
          <a:p>
            <a:pPr marL="139700" indent="0">
              <a:buNone/>
            </a:pPr>
            <a:endParaRPr lang="en-US" sz="2000" u="sng" dirty="0"/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595959"/>
                </a:solidFill>
              </a:rPr>
              <a:t>+150K unique projects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All project categories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Focus of Kickstarter metrics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E709-6FB0-C84B-99AF-2D7E3416C05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538246"/>
            <a:ext cx="3999900" cy="3416400"/>
          </a:xfrm>
        </p:spPr>
        <p:txBody>
          <a:bodyPr/>
          <a:lstStyle/>
          <a:p>
            <a:pPr marL="139700" indent="0">
              <a:buNone/>
            </a:pPr>
            <a:r>
              <a:rPr lang="en-US" sz="2000" u="sng" dirty="0"/>
              <a:t>Model 2</a:t>
            </a:r>
          </a:p>
          <a:p>
            <a:pPr marL="139700" indent="0">
              <a:buNone/>
            </a:pPr>
            <a:endParaRPr lang="en-US" sz="2000" u="sng" dirty="0"/>
          </a:p>
          <a:p>
            <a:pPr>
              <a:spcAft>
                <a:spcPts val="1200"/>
              </a:spcAft>
            </a:pPr>
            <a:r>
              <a:rPr lang="en-US" sz="2000" dirty="0"/>
              <a:t>+5K unique projects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Only tech projects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Incorporate social media</a:t>
            </a:r>
          </a:p>
        </p:txBody>
      </p:sp>
    </p:spTree>
    <p:extLst>
      <p:ext uri="{BB962C8B-B14F-4D97-AF65-F5344CB8AC3E}">
        <p14:creationId xmlns:p14="http://schemas.microsoft.com/office/powerpoint/2010/main" val="363468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t="5539" b="5539"/>
          <a:stretch/>
        </p:blipFill>
        <p:spPr>
          <a:xfrm>
            <a:off x="4465320" y="1152475"/>
            <a:ext cx="4525778" cy="31473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</a:t>
            </a:r>
            <a:endParaRPr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5362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5E20F"/>
                </a:solidFill>
              </a:rPr>
              <a:t>Predict → Total funding amount </a:t>
            </a:r>
            <a:endParaRPr sz="2000" b="1" dirty="0">
              <a:solidFill>
                <a:srgbClr val="25E20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/>
              <a:t>Using:</a:t>
            </a:r>
            <a:endParaRPr sz="2000" b="1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Funding goal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Number of backers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Featured as spotlight or staff pick?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Season project launched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Category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Days between page creation and project launch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dirty="0"/>
              <a:t>Campaign length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FF2FED-58FC-5247-A227-A57DE3E0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6212" y="2571750"/>
            <a:ext cx="3447777" cy="2509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6C9E95-5A58-D549-B568-AD9877C985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96212" y="61849"/>
            <a:ext cx="3447776" cy="2509910"/>
          </a:xfrm>
          <a:prstGeom prst="rect">
            <a:avLst/>
          </a:prstGeom>
        </p:spPr>
      </p:pic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&amp; Insights</a:t>
            </a:r>
            <a:endParaRPr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" sz="1800" dirty="0">
                <a:solidFill>
                  <a:srgbClr val="595959"/>
                </a:solidFill>
              </a:rPr>
              <a:t>Project goal had no impact </a:t>
            </a:r>
          </a:p>
          <a:p>
            <a:pPr>
              <a:spcAft>
                <a:spcPts val="1200"/>
              </a:spcAft>
            </a:pPr>
            <a:r>
              <a:rPr lang="en" sz="1800" dirty="0">
                <a:solidFill>
                  <a:srgbClr val="595959"/>
                </a:solidFill>
              </a:rPr>
              <a:t>Seasonality had no impact </a:t>
            </a:r>
          </a:p>
          <a:p>
            <a:pPr>
              <a:spcAft>
                <a:spcPts val="1200"/>
              </a:spcAft>
            </a:pPr>
            <a:r>
              <a:rPr lang="en" sz="1800" b="1" dirty="0">
                <a:solidFill>
                  <a:srgbClr val="25E20F"/>
                </a:solidFill>
              </a:rPr>
              <a:t>Tech v. non-tech project</a:t>
            </a:r>
          </a:p>
          <a:p>
            <a:pPr>
              <a:spcAft>
                <a:spcPts val="1200"/>
              </a:spcAft>
            </a:pPr>
            <a:r>
              <a:rPr lang="en" sz="1800" dirty="0">
                <a:solidFill>
                  <a:srgbClr val="595959"/>
                </a:solidFill>
              </a:rPr>
              <a:t>Staff pick or spotlight dramatically increase funding potential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Social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333" y="1288188"/>
            <a:ext cx="1478650" cy="14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594" y="2892910"/>
            <a:ext cx="1457547" cy="14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F0FC3A-CCD9-7440-B6B0-997BC3794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9" y="2598289"/>
            <a:ext cx="3193737" cy="198574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9746192-22E5-1647-9EFC-9EBA319A1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365" y="407244"/>
            <a:ext cx="2540000" cy="25400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39F9ABC2-93C1-FB41-96AE-AFCB82909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4070" y="2182663"/>
            <a:ext cx="1604723" cy="16047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5B840DED-CCDA-4849-85D5-7D1D13962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61" y="1083369"/>
            <a:ext cx="3567664" cy="2327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3162A-E8F3-B844-9F40-F5C0A36F7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550" y="2490725"/>
            <a:ext cx="3886389" cy="2590926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3804985-A9CB-994E-B667-3BD539733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01" y="-55271"/>
            <a:ext cx="3886387" cy="2590925"/>
          </a:xfrm>
          <a:prstGeom prst="rect">
            <a:avLst/>
          </a:prstGeom>
        </p:spPr>
      </p:pic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&amp; Insights</a:t>
            </a:r>
            <a:endParaRPr dirty="0"/>
          </a:p>
        </p:txBody>
      </p:sp>
      <p:sp>
        <p:nvSpPr>
          <p:cNvPr id="12" name="Google Shape;109;p21">
            <a:extLst>
              <a:ext uri="{FF2B5EF4-FFF2-40B4-BE49-F238E27FC236}">
                <a16:creationId xmlns:a16="http://schemas.microsoft.com/office/drawing/2014/main" id="{661E1FF8-B2BB-B94E-B408-20A86D6C0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3476197"/>
            <a:ext cx="3999900" cy="1460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" sz="1800" dirty="0">
                <a:solidFill>
                  <a:srgbClr val="595959"/>
                </a:solidFill>
              </a:rPr>
              <a:t>Model accuracy increased 10%</a:t>
            </a:r>
          </a:p>
          <a:p>
            <a:pPr>
              <a:spcAft>
                <a:spcPts val="1200"/>
              </a:spcAft>
            </a:pPr>
            <a:r>
              <a:rPr lang="en" sz="1800" dirty="0">
                <a:solidFill>
                  <a:srgbClr val="595959"/>
                </a:solidFill>
              </a:rPr>
              <a:t>Including a Facebook link had a high impact, other socials did not</a:t>
            </a:r>
          </a:p>
        </p:txBody>
      </p:sp>
    </p:spTree>
    <p:extLst>
      <p:ext uri="{BB962C8B-B14F-4D97-AF65-F5344CB8AC3E}">
        <p14:creationId xmlns:p14="http://schemas.microsoft.com/office/powerpoint/2010/main" val="99066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Takeaways</a:t>
            </a:r>
            <a:endParaRPr dirty="0"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41182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2400"/>
              </a:spcAft>
              <a:buSzPts val="1800"/>
              <a:buChar char="●"/>
            </a:pPr>
            <a:r>
              <a:rPr lang="en" sz="2000" dirty="0"/>
              <a:t>Little platform influence on project funding success</a:t>
            </a:r>
          </a:p>
          <a:p>
            <a:pPr marL="457200" lvl="0" indent="-342900" algn="l" rtl="0">
              <a:spcBef>
                <a:spcPts val="0"/>
              </a:spcBef>
              <a:spcAft>
                <a:spcPts val="2400"/>
              </a:spcAft>
              <a:buSzPts val="1800"/>
              <a:buChar char="●"/>
            </a:pPr>
            <a:r>
              <a:rPr lang="en" sz="2000" dirty="0"/>
              <a:t>Typical e-commerce/purchasing behaviors not present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2400"/>
              </a:spcAft>
              <a:buSzPts val="1800"/>
              <a:buChar char="●"/>
            </a:pPr>
            <a:r>
              <a:rPr lang="en-US" sz="2000" dirty="0"/>
              <a:t>Including a Facebook link or not provided greater model accuracy</a:t>
            </a:r>
            <a:endParaRPr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725</Words>
  <Application>Microsoft Macintosh PowerPoint</Application>
  <PresentationFormat>On-screen Show (16:9)</PresentationFormat>
  <Paragraphs>106</Paragraphs>
  <Slides>13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Can Social Media Explain Kickstarter Success?</vt:lpstr>
      <vt:lpstr>What is Kickstarter?</vt:lpstr>
      <vt:lpstr>The Problem</vt:lpstr>
      <vt:lpstr>The Approach</vt:lpstr>
      <vt:lpstr>The Data</vt:lpstr>
      <vt:lpstr>Results &amp; Insights</vt:lpstr>
      <vt:lpstr>Let’s Get Social</vt:lpstr>
      <vt:lpstr>Results &amp; Insights</vt:lpstr>
      <vt:lpstr>Takeaways</vt:lpstr>
      <vt:lpstr>Future Work</vt:lpstr>
      <vt:lpstr>PowerPoint Presentation</vt:lpstr>
      <vt:lpstr>Questions?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Guidelines</dc:title>
  <cp:lastModifiedBy>Alex Brooks</cp:lastModifiedBy>
  <cp:revision>54</cp:revision>
  <dcterms:modified xsi:type="dcterms:W3CDTF">2020-01-24T18:46:11Z</dcterms:modified>
</cp:coreProperties>
</file>